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FBC063-B6BD-4966-BB24-AF206F52AA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E9B9712-07C6-4DFF-B7EB-040CEB841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FDAD9CE-1D09-46FA-954E-149C565DF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206F439-90AE-4E78-800C-592B70E7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D2B5DD6-1391-4E58-B47E-64DAD462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951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2EB17D-0483-4735-BF9F-7609E2A5F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E5CA1AF-B99C-4B9D-BF9F-F0C911A80A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97281C-6F54-463D-9C78-AC7708674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BAE49D6-B3A8-4EFF-A8D6-8E42B2EBE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1925FE-78A0-4E9B-BF99-8C75C7B58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35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00EB8CC-35E2-4E48-AC10-81DE4C554B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FB52AB-4004-432D-B576-D19E8D036B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98AD728-BB44-41A9-BFED-EA88214F1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8FD7C7-3E2C-4C99-A07F-CAEE65D10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BF6F82-2053-46B9-8E85-767D44A08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656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819A5F-B778-4A0C-A52B-628BB70A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C1C212-3E83-4805-8036-1143DAF88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3ED5EE-14BD-4800-A22A-48F813654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DDA02F1-EE07-4A41-917A-F63DC8857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3FCB86-864C-468A-AB3D-5050E799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356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7AA5E7-834F-4D99-B615-9BC2A052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6FDE302-E88C-4F8B-AD75-301BD181D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7F300DC-DF36-4294-BDFC-C6B7084DD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22D31F-C02F-4F95-9E00-D3BEFCFE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80697F-59ED-4F12-A8AD-D705D175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5339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AD132F-8E97-4113-9DCE-7BCA39165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B8C8F0-FD4C-4F5E-B3BA-D132F7ED17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64F95D8-F63C-4430-B00A-E33E4F482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FD55368-C45A-4F98-B39F-BF675C477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52D2809-494B-4E11-A6C8-A5F247E46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B4DC4C-EFCA-49DA-A2D9-7EB552205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19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617724-C057-4D93-B735-0C7F6D606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6F1683A-BB89-4EF1-B981-CF92427DD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B09F65-C538-4BFD-A539-0EBB4DC65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B09197B-5A65-4B3D-8106-15BF1F42C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0124FBC-DE98-457D-ADC1-568D82A5B2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DA26D39-577D-42A2-9018-B959FDAAB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643770C-FC8C-4205-894F-AE2EC267A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0737D10-7B96-4C5F-ACC7-742C9FEE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890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9BF84A-E3DA-4145-909B-362F225DB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CD96015-EEE8-42DB-8368-0C2B27A2A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E349CB9-E4DE-41FD-9F54-B667F242B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6DB847D-E694-45CD-B617-9C8A90511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66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476468B-5667-46C1-9C0E-F783D39E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7933AA2-AE85-4BFE-B393-60CF02BBB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CD4F764-110D-4CB7-B37B-2FF1AB8A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737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77DDBC-4534-45A8-B3F3-BC8BBE3DD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310D2B-758C-4439-856E-2426AB302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759BB73-615B-4553-BD5A-67BE017B41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4C33304-240D-499A-8C06-AC825B754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036A3A2-B6B7-4081-BEE3-0FCEF7C4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2B6220A-5DB0-4DE0-90CA-D8FC04508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6436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3D4872-301C-4470-B295-08CC596B4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57BD83E-DEBB-4F4A-A3C2-F66BB69F6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1AE5264-CFDB-4B93-9522-AAA78692B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368DEE7-554B-46D9-BC80-0A8A3A34C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39D596-BF63-407D-A8B4-400A2A230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A0B63D3-7E63-4562-98BC-FAD522FC7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995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D27AA78-3804-4321-AF49-66A3CC3E3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F0DB06-2C41-494E-873B-5C14979581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F2E85CF-1688-4226-8002-AC9B3F3F10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3712-59D3-48F4-BDC4-093C3A430C05}" type="datetimeFigureOut">
              <a:rPr lang="it-IT" smtClean="0"/>
              <a:t>11/01/2022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A122470-9283-4C22-AFB6-379F40A7F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CD70AC-18B9-4EF6-A7A2-0A3F83DE6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4C1B7-192B-4D86-8C13-34675C427A6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04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0E5181A-5C74-449C-8F59-3A7803A8D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526859"/>
              </p:ext>
            </p:extLst>
          </p:nvPr>
        </p:nvGraphicFramePr>
        <p:xfrm>
          <a:off x="69221" y="1066800"/>
          <a:ext cx="12044591" cy="4948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1261">
                  <a:extLst>
                    <a:ext uri="{9D8B030D-6E8A-4147-A177-3AD203B41FA5}">
                      <a16:colId xmlns:a16="http://schemas.microsoft.com/office/drawing/2014/main" val="4071980081"/>
                    </a:ext>
                  </a:extLst>
                </a:gridCol>
                <a:gridCol w="2016415">
                  <a:extLst>
                    <a:ext uri="{9D8B030D-6E8A-4147-A177-3AD203B41FA5}">
                      <a16:colId xmlns:a16="http://schemas.microsoft.com/office/drawing/2014/main" val="1668284962"/>
                    </a:ext>
                  </a:extLst>
                </a:gridCol>
                <a:gridCol w="2016415">
                  <a:extLst>
                    <a:ext uri="{9D8B030D-6E8A-4147-A177-3AD203B41FA5}">
                      <a16:colId xmlns:a16="http://schemas.microsoft.com/office/drawing/2014/main" val="3954551804"/>
                    </a:ext>
                  </a:extLst>
                </a:gridCol>
                <a:gridCol w="2016415">
                  <a:extLst>
                    <a:ext uri="{9D8B030D-6E8A-4147-A177-3AD203B41FA5}">
                      <a16:colId xmlns:a16="http://schemas.microsoft.com/office/drawing/2014/main" val="1663250773"/>
                    </a:ext>
                  </a:extLst>
                </a:gridCol>
                <a:gridCol w="2016415">
                  <a:extLst>
                    <a:ext uri="{9D8B030D-6E8A-4147-A177-3AD203B41FA5}">
                      <a16:colId xmlns:a16="http://schemas.microsoft.com/office/drawing/2014/main" val="1357084905"/>
                    </a:ext>
                  </a:extLst>
                </a:gridCol>
                <a:gridCol w="2017670">
                  <a:extLst>
                    <a:ext uri="{9D8B030D-6E8A-4147-A177-3AD203B41FA5}">
                      <a16:colId xmlns:a16="http://schemas.microsoft.com/office/drawing/2014/main" val="3813500120"/>
                    </a:ext>
                  </a:extLst>
                </a:gridCol>
              </a:tblGrid>
              <a:tr h="6396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kern="1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</a:rPr>
                        <a:t>LUNEDÌ</a:t>
                      </a:r>
                      <a:endParaRPr lang="it-IT" sz="2800" b="1" kern="15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anose="020B0604020202020204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kern="1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</a:rPr>
                        <a:t>MARTEDÌ</a:t>
                      </a:r>
                      <a:endParaRPr lang="it-IT" sz="2800" b="1" kern="15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kern="1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</a:rPr>
                        <a:t>MERCOLEDÌ</a:t>
                      </a:r>
                      <a:endParaRPr lang="it-IT" sz="2800" b="1" kern="15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kern="1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</a:rPr>
                        <a:t>GIOVEDÌ</a:t>
                      </a:r>
                      <a:endParaRPr lang="it-IT" sz="2800" b="1" kern="15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kern="1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</a:rPr>
                        <a:t>VENERDÌ</a:t>
                      </a:r>
                      <a:endParaRPr lang="it-IT" sz="2800" b="1" kern="15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000" b="1" kern="15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</a:rPr>
                        <a:t>SABATO</a:t>
                      </a:r>
                      <a:endParaRPr lang="it-IT" sz="2800" b="1" kern="150" dirty="0">
                        <a:solidFill>
                          <a:schemeClr val="accent1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919801"/>
                  </a:ext>
                </a:extLst>
              </a:tr>
              <a:tr h="621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9.15 – 10.15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ACQUAGYM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 9.15 – 10.15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DOLCEACQUA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9.15 – 10.15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 ACQUAGYM</a:t>
                      </a:r>
                      <a:endParaRPr lang="it-IT" sz="2800" b="1" i="1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9.15 – 10.15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DOLCEACQUA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09.00 – 12.15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CORSI DI NUOTO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2800" b="1" i="1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1094127"/>
                  </a:ext>
                </a:extLst>
              </a:tr>
              <a:tr h="1112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12.30 – 13.30 </a:t>
                      </a: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ACQUAGYM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663475"/>
                  </a:ext>
                </a:extLst>
              </a:tr>
              <a:tr h="11123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 17.00 – 18. 30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CORSI DI NUOTO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17.00 – 18. 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CORSI DI NUOTO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17.00 – 18. 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CORSI DI NUOTO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14.00 – 17.30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CORSI DI NUOTO</a:t>
                      </a:r>
                      <a:endParaRPr lang="it-IT" sz="2800" b="1" i="1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05764"/>
                  </a:ext>
                </a:extLst>
              </a:tr>
              <a:tr h="9475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19.00 – 19.45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ACQUA TONIC</a:t>
                      </a:r>
                      <a:endParaRPr lang="it-IT" sz="1400" b="1" i="1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20.00 – 20.50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</a:rPr>
                        <a:t> </a:t>
                      </a:r>
                      <a:r>
                        <a:rPr lang="it-IT" sz="1400" b="1" i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</a:rPr>
                        <a:t>ACQUA BOXE</a:t>
                      </a:r>
                      <a:endParaRPr lang="it-IT" sz="2800" b="1" i="1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280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050" kern="150" dirty="0">
                          <a:effectLst/>
                          <a:latin typeface="Helvetica" panose="020B0604020202020204" pitchFamily="34" charset="0"/>
                        </a:rPr>
                        <a:t> </a:t>
                      </a:r>
                      <a:endParaRPr lang="it-IT" sz="28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537562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E0ACD97D-F050-461F-B668-DE7D3CE2D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547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ECC552F-546F-467A-A208-F5BF8BA9D95D}"/>
              </a:ext>
            </a:extLst>
          </p:cNvPr>
          <p:cNvSpPr/>
          <p:nvPr/>
        </p:nvSpPr>
        <p:spPr>
          <a:xfrm>
            <a:off x="8304381" y="120780"/>
            <a:ext cx="38876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2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ea typeface="NSimSun" panose="02010609030101010101" pitchFamily="49" charset="-122"/>
                <a:cs typeface="Liberation Serif" panose="02020603050405020304" pitchFamily="18" charset="0"/>
              </a:rPr>
              <a:t>ATTIVITÀ IN ACQUA</a:t>
            </a:r>
            <a:endParaRPr kumimoji="0" lang="it-IT" altLang="zh-CN" sz="1400" b="0" i="0" u="none" strike="noStrike" cap="none" normalizeH="0" baseline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31E87E1C-908C-4AE3-BB70-3034B3567741}"/>
              </a:ext>
            </a:extLst>
          </p:cNvPr>
          <p:cNvSpPr/>
          <p:nvPr/>
        </p:nvSpPr>
        <p:spPr>
          <a:xfrm>
            <a:off x="-137656" y="6152445"/>
            <a:ext cx="132084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b="1" dirty="0">
                <a:latin typeface="Helvetica" panose="020B0604020202020204" pitchFamily="34" charset="0"/>
                <a:ea typeface="NSimSun" panose="02010609030101010101" pitchFamily="49" charset="-122"/>
                <a:cs typeface="Liberation Serif" panose="02020603050405020304" pitchFamily="18" charset="0"/>
              </a:rPr>
              <a:t>TUTTE LE ATTIVITÀ DI GRUPPO SONO ACCESSIBILI SOLO PREVIA PRENOTAZIONE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1400" b="1" dirty="0">
                <a:solidFill>
                  <a:srgbClr val="FF0000"/>
                </a:solidFill>
                <a:latin typeface="Helvetica" panose="020B0604020202020204" pitchFamily="34" charset="0"/>
                <a:ea typeface="NSimSun" panose="02010609030101010101" pitchFamily="49" charset="-122"/>
                <a:cs typeface="Liberation Serif" panose="02020603050405020304" pitchFamily="18" charset="0"/>
              </a:rPr>
              <a:t>reception@sportingclubleonardo.it</a:t>
            </a:r>
            <a:endParaRPr lang="it-IT" altLang="zh-CN" sz="32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Immagine1">
            <a:extLst>
              <a:ext uri="{FF2B5EF4-FFF2-40B4-BE49-F238E27FC236}">
                <a16:creationId xmlns:a16="http://schemas.microsoft.com/office/drawing/2014/main" id="{25CD6917-181B-4A2E-9532-EED34EF3C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1792" y="76489"/>
            <a:ext cx="2379450" cy="828942"/>
          </a:xfrm>
          <a:prstGeom prst="rect">
            <a:avLst/>
          </a:prstGeom>
          <a:noFill/>
          <a:effectLst>
            <a:glow rad="8001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111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0E5181A-5C74-449C-8F59-3A7803A8D8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346656"/>
              </p:ext>
            </p:extLst>
          </p:nvPr>
        </p:nvGraphicFramePr>
        <p:xfrm>
          <a:off x="528028" y="786441"/>
          <a:ext cx="11126978" cy="5533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1841">
                  <a:extLst>
                    <a:ext uri="{9D8B030D-6E8A-4147-A177-3AD203B41FA5}">
                      <a16:colId xmlns:a16="http://schemas.microsoft.com/office/drawing/2014/main" val="4071980081"/>
                    </a:ext>
                  </a:extLst>
                </a:gridCol>
                <a:gridCol w="1862796">
                  <a:extLst>
                    <a:ext uri="{9D8B030D-6E8A-4147-A177-3AD203B41FA5}">
                      <a16:colId xmlns:a16="http://schemas.microsoft.com/office/drawing/2014/main" val="1668284962"/>
                    </a:ext>
                  </a:extLst>
                </a:gridCol>
                <a:gridCol w="1862796">
                  <a:extLst>
                    <a:ext uri="{9D8B030D-6E8A-4147-A177-3AD203B41FA5}">
                      <a16:colId xmlns:a16="http://schemas.microsoft.com/office/drawing/2014/main" val="3954551804"/>
                    </a:ext>
                  </a:extLst>
                </a:gridCol>
                <a:gridCol w="1862796">
                  <a:extLst>
                    <a:ext uri="{9D8B030D-6E8A-4147-A177-3AD203B41FA5}">
                      <a16:colId xmlns:a16="http://schemas.microsoft.com/office/drawing/2014/main" val="1663250773"/>
                    </a:ext>
                  </a:extLst>
                </a:gridCol>
                <a:gridCol w="1862796">
                  <a:extLst>
                    <a:ext uri="{9D8B030D-6E8A-4147-A177-3AD203B41FA5}">
                      <a16:colId xmlns:a16="http://schemas.microsoft.com/office/drawing/2014/main" val="1357084905"/>
                    </a:ext>
                  </a:extLst>
                </a:gridCol>
                <a:gridCol w="1863953">
                  <a:extLst>
                    <a:ext uri="{9D8B030D-6E8A-4147-A177-3AD203B41FA5}">
                      <a16:colId xmlns:a16="http://schemas.microsoft.com/office/drawing/2014/main" val="3813500120"/>
                    </a:ext>
                  </a:extLst>
                </a:gridCol>
              </a:tblGrid>
              <a:tr h="1742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kern="150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LUNEDÌ</a:t>
                      </a:r>
                      <a:endParaRPr lang="it-IT" sz="2000" kern="15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kern="150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MARTEDÌ</a:t>
                      </a:r>
                      <a:endParaRPr lang="it-IT" sz="2000" kern="15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kern="150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MERCOLEDÌ</a:t>
                      </a:r>
                      <a:endParaRPr lang="it-IT" sz="2000" kern="15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kern="150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GIOVEDÌ</a:t>
                      </a:r>
                      <a:endParaRPr lang="it-IT" sz="2000" kern="15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kern="150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VENERDÌ</a:t>
                      </a:r>
                      <a:endParaRPr lang="it-IT" sz="2000" kern="15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600" b="1" kern="150" dirty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SABATO</a:t>
                      </a:r>
                      <a:endParaRPr lang="it-IT" sz="2000" kern="150" dirty="0">
                        <a:solidFill>
                          <a:schemeClr val="accent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Liberation Serif" panose="02020603050405020304" pitchFamily="18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919801"/>
                  </a:ext>
                </a:extLst>
              </a:tr>
              <a:tr h="6307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09.30 – 10.30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YOGA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H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09.30 – 10.30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YOGA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H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10.00 – 11.00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GAG CIRCUIT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1059719"/>
                  </a:ext>
                </a:extLst>
              </a:tr>
              <a:tr h="6762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13.15 – 14.15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TONIFICAZIONE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11.00 – 12.00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GINNASTICA DOLCE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</a:p>
                    <a:p>
                      <a:endParaRPr lang="it-IT" dirty="0"/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13.15 – 14.15</a:t>
                      </a:r>
                      <a:b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</a:b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JOLLY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11.00 – 12.00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GINNASTICA DOLCE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</a:p>
                    <a:p>
                      <a:endParaRPr lang="it-IT" dirty="0"/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13.15 – 14.15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TONIFICAZIONE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11.15 –  12.15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INTERVAL TRAINING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9663475"/>
                  </a:ext>
                </a:extLst>
              </a:tr>
              <a:tr h="6435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18.15 – 19.00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FIT BOXE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12.30 </a:t>
                      </a: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– </a:t>
                      </a: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 13.30</a:t>
                      </a:r>
                      <a: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 </a:t>
                      </a:r>
                      <a:b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</a:b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PILATES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H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18.15 – 19.00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GAG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12.30 –  13.30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PILATES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H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3465A4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1160844"/>
                  </a:ext>
                </a:extLst>
              </a:tr>
              <a:tr h="78660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it-IT" sz="1400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18.30 – 19.30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YOGA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H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13.00 – 14.00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BOXE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18.30 – 19.30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YOGA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H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13.00 – 14.00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BOXE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9005764"/>
                  </a:ext>
                </a:extLst>
              </a:tr>
              <a:tr h="820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19.00 – 20.00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CORE SYSTEM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19.00-20.00</a:t>
                      </a:r>
                      <a:b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</a:br>
                      <a:r>
                        <a:rPr lang="it-IT" sz="1400" b="1" i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TOTAL BODY</a:t>
                      </a:r>
                      <a:br>
                        <a:rPr lang="it-IT" sz="1400" b="1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</a:b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19.00 – 20.00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FIT BOXE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19.00 – 20.00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BODY PUMP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19.00 – 20.00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FIT BOXE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3465A4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 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537562"/>
                  </a:ext>
                </a:extLst>
              </a:tr>
              <a:tr h="8202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20.00 – 20.45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INTERVAL TRAINING</a:t>
                      </a:r>
                      <a:endParaRPr lang="it-IT" sz="12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C</a:t>
                      </a: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20.00 – 20.45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TOTAL BODY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0" kern="150" dirty="0"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20.00 – 20.45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i="1" kern="150" dirty="0">
                          <a:solidFill>
                            <a:srgbClr val="00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TOTAL BODY</a:t>
                      </a:r>
                      <a:endParaRPr lang="it-IT" sz="1400" i="1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="1" kern="150" dirty="0">
                          <a:solidFill>
                            <a:srgbClr val="FF0000"/>
                          </a:solidFill>
                          <a:effectLst/>
                          <a:latin typeface="Helvetica" panose="020B0604020202020204" pitchFamily="34" charset="0"/>
                          <a:ea typeface="NSimSun" panose="02010609030101010101" pitchFamily="49" charset="-122"/>
                          <a:cs typeface="Mangal" panose="02040503050203030202" pitchFamily="18" charset="0"/>
                        </a:rPr>
                        <a:t>sala A</a:t>
                      </a:r>
                      <a:endParaRPr lang="it-IT" sz="1400" kern="150" dirty="0">
                        <a:solidFill>
                          <a:srgbClr val="FF0000"/>
                        </a:solidFill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400" kern="150" dirty="0">
                        <a:effectLst/>
                        <a:latin typeface="Helvetica" panose="020B0604020202020204" pitchFamily="34" charset="0"/>
                        <a:ea typeface="NSimSun" panose="02010609030101010101" pitchFamily="49" charset="-122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4764796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E0ACD97D-F050-461F-B668-DE7D3CE2DF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3713" y="25479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049" name="Immagine1">
            <a:extLst>
              <a:ext uri="{FF2B5EF4-FFF2-40B4-BE49-F238E27FC236}">
                <a16:creationId xmlns:a16="http://schemas.microsoft.com/office/drawing/2014/main" id="{A64FD942-05F4-40FA-8DBC-D640EC339A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883" y="48613"/>
            <a:ext cx="2054485" cy="715732"/>
          </a:xfrm>
          <a:prstGeom prst="rect">
            <a:avLst/>
          </a:prstGeom>
          <a:noFill/>
          <a:effectLst>
            <a:glow rad="800100">
              <a:schemeClr val="bg1"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56ADB134-9A5A-4457-8C83-EEDCA11940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0477" y="6316944"/>
            <a:ext cx="989087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Liberation Serif" panose="02020603050405020304" pitchFamily="18" charset="0"/>
              </a:rPr>
              <a:t>TUTTE LE ATTIVITÀ DI GRUPPO SONO ACCESSIBILI SOLO PREVIA PRENOTAZIONE</a:t>
            </a:r>
            <a:endParaRPr lang="it-IT" altLang="zh-CN" sz="1400" b="1" dirty="0">
              <a:latin typeface="Helvetica" panose="020B0604020202020204" pitchFamily="34" charset="0"/>
              <a:ea typeface="NSimSun" panose="02010609030101010101" pitchFamily="49" charset="-122"/>
              <a:cs typeface="Liberation Serif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Helvetica" panose="020B0604020202020204" pitchFamily="34" charset="0"/>
                <a:ea typeface="NSimSun" panose="02010609030101010101" pitchFamily="49" charset="-122"/>
                <a:cs typeface="Liberation Serif" panose="02020603050405020304" pitchFamily="18" charset="0"/>
              </a:rPr>
              <a:t>reception@sportingclubleonardo.it</a:t>
            </a:r>
            <a:endParaRPr kumimoji="0" lang="it-IT" altLang="zh-CN" sz="2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ECC552F-546F-467A-A208-F5BF8BA9D95D}"/>
              </a:ext>
            </a:extLst>
          </p:cNvPr>
          <p:cNvSpPr/>
          <p:nvPr/>
        </p:nvSpPr>
        <p:spPr>
          <a:xfrm>
            <a:off x="8006976" y="167603"/>
            <a:ext cx="3953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altLang="zh-CN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panose="020B0604020202020204" pitchFamily="34" charset="0"/>
                <a:ea typeface="NSimSun" panose="02010609030101010101" pitchFamily="49" charset="-122"/>
                <a:cs typeface="Liberation Serif" panose="02020603050405020304" pitchFamily="18" charset="0"/>
              </a:rPr>
              <a:t>ATTIVITÀ DI GRUPPO</a:t>
            </a:r>
            <a:endParaRPr kumimoji="0" lang="it-IT" altLang="zh-CN" sz="1400" b="0" i="0" u="none" strike="noStrike" cap="none" normalizeH="0" baseline="0" dirty="0">
              <a:ln>
                <a:noFill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1502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E38AF3588D64F80CCC58429F9AAC6" ma:contentTypeVersion="0" ma:contentTypeDescription="Create a new document." ma:contentTypeScope="" ma:versionID="6139255b3308c447351b149494304a1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4ac64ed709bae2e44871628b671c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ADA0F3B-FCDE-42F7-A1BC-7186BC9DD805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E3D774-1B2C-4C53-B428-3AC63DEA94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E89059-CF72-4300-A657-4CFE932ABB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308</Words>
  <Application>Microsoft Office PowerPoint</Application>
  <PresentationFormat>Widescreen</PresentationFormat>
  <Paragraphs>127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Liberation Serif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10380</dc:creator>
  <cp:lastModifiedBy>Salvatore Santoro - ISSA</cp:lastModifiedBy>
  <cp:revision>28</cp:revision>
  <dcterms:created xsi:type="dcterms:W3CDTF">2021-09-13T13:20:44Z</dcterms:created>
  <dcterms:modified xsi:type="dcterms:W3CDTF">2022-01-11T16:58:07Z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0x010100C5EE38AF3588D64F80CCC58429F9AAC6</vt:lpwstr>
  </property>
</Properties>
</file>